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25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media/image1.png" ContentType="image/png"/>
  <Override PartName="/ppt/media/image2.jpeg" ContentType="image/jpeg"/>
  <Override PartName="/ppt/media/image8.png" ContentType="image/png"/>
  <Override PartName="/ppt/media/image3.jpeg" ContentType="image/jpeg"/>
  <Override PartName="/ppt/media/image5.png" ContentType="image/png"/>
  <Override PartName="/ppt/media/image4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jpeg" ContentType="image/jpeg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3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15.xml"/><Relationship Id="rId4" Type="http://schemas.openxmlformats.org/officeDocument/2006/relationships/slideMaster" Target="slideMasters/slideMaster2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e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<Relationship Id="rId3" Type="http://schemas.openxmlformats.org/officeDocument/2006/relationships/image" Target="../media/image4.png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<Relationship Id="rId3" Type="http://schemas.openxmlformats.org/officeDocument/2006/relationships/image" Target="../media/image5.png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png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png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png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png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png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Google Shape;49;p12"/>
          <p:cNvSpPr/>
          <p:nvPr/>
        </p:nvSpPr>
        <p:spPr>
          <a:xfrm>
            <a:off x="590400" y="1365120"/>
            <a:ext cx="7987320" cy="341136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EC2D99A-F0F4-43AA-8B47-12A960F1AF3A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21" name="Google Shape;31;p7" descr=""/>
          <p:cNvPicPr/>
          <p:nvPr/>
        </p:nvPicPr>
        <p:blipFill>
          <a:blip r:embed="rId3"/>
          <a:stretch/>
        </p:blipFill>
        <p:spPr>
          <a:xfrm>
            <a:off x="0" y="0"/>
            <a:ext cx="9142920" cy="5142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" name="PlaceHolder 2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080" cy="408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38;p9"/>
          <p:cNvSpPr/>
          <p:nvPr/>
        </p:nvSpPr>
        <p:spPr>
          <a:xfrm>
            <a:off x="4572000" y="0"/>
            <a:ext cx="4570920" cy="5142600"/>
          </a:xfrm>
          <a:prstGeom prst="rect">
            <a:avLst/>
          </a:prstGeom>
          <a:solidFill>
            <a:srgbClr val="f3f3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120" y="1220760"/>
            <a:ext cx="4044240" cy="1481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5800" cy="369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92500"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1D6ABE1-AE6E-4D63-889B-E602FE7C6604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C3C0CFA-EFF2-4ABF-A174-53B3EF44AE60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93;p21"/>
          <p:cNvSpPr/>
          <p:nvPr/>
        </p:nvSpPr>
        <p:spPr>
          <a:xfrm>
            <a:off x="556200" y="4554000"/>
            <a:ext cx="423900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4240" bIns="842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добавьте ссылку на источник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51600" y="1647720"/>
            <a:ext cx="7705080" cy="158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34" name="Google Shape;98;p23"/>
          <p:cNvGraphicFramePr/>
          <p:nvPr/>
        </p:nvGraphicFramePr>
        <p:xfrm>
          <a:off x="608760" y="1593720"/>
          <a:ext cx="7959960" cy="2874960"/>
        </p:xfrm>
        <a:graphic>
          <a:graphicData uri="http://schemas.openxmlformats.org/drawingml/2006/table">
            <a:tbl>
              <a:tblPr/>
              <a:tblGrid>
                <a:gridCol w="395640"/>
                <a:gridCol w="2403360"/>
                <a:gridCol w="2684520"/>
                <a:gridCol w="2476800"/>
              </a:tblGrid>
              <a:tr h="705960"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1.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2.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3.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4.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5.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E286DCD-E0BD-4F55-9320-65A8C75C701D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6" name="Google Shape;101;p24"/>
          <p:cNvSpPr/>
          <p:nvPr/>
        </p:nvSpPr>
        <p:spPr>
          <a:xfrm>
            <a:off x="791640" y="1039320"/>
            <a:ext cx="3639600" cy="70488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Google Shape;102;p24"/>
          <p:cNvSpPr/>
          <p:nvPr/>
        </p:nvSpPr>
        <p:spPr>
          <a:xfrm>
            <a:off x="791640" y="1904760"/>
            <a:ext cx="3639600" cy="70488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Google Shape;103;p24"/>
          <p:cNvSpPr/>
          <p:nvPr/>
        </p:nvSpPr>
        <p:spPr>
          <a:xfrm>
            <a:off x="791640" y="2770560"/>
            <a:ext cx="3639600" cy="70488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Google Shape;104;p24"/>
          <p:cNvSpPr/>
          <p:nvPr/>
        </p:nvSpPr>
        <p:spPr>
          <a:xfrm>
            <a:off x="791640" y="3636360"/>
            <a:ext cx="3639600" cy="70488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Google Shape;105;p24"/>
          <p:cNvSpPr/>
          <p:nvPr/>
        </p:nvSpPr>
        <p:spPr>
          <a:xfrm>
            <a:off x="5533920" y="1409040"/>
            <a:ext cx="2467800" cy="2467800"/>
          </a:xfrm>
          <a:prstGeom prst="roundRect">
            <a:avLst>
              <a:gd name="adj" fmla="val 16667"/>
            </a:avLst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Google Shape;53;p13"/>
          <p:cNvSpPr/>
          <p:nvPr/>
        </p:nvSpPr>
        <p:spPr>
          <a:xfrm>
            <a:off x="590400" y="1365120"/>
            <a:ext cx="7987320" cy="34113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7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Google Shape;110;p26"/>
          <p:cNvSpPr/>
          <p:nvPr/>
        </p:nvSpPr>
        <p:spPr>
          <a:xfrm>
            <a:off x="932760" y="1748160"/>
            <a:ext cx="2126880" cy="2928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Google Shape;111;p26"/>
          <p:cNvSpPr/>
          <p:nvPr/>
        </p:nvSpPr>
        <p:spPr>
          <a:xfrm>
            <a:off x="3436560" y="1748160"/>
            <a:ext cx="2126880" cy="2928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Google Shape;112;p26"/>
          <p:cNvSpPr/>
          <p:nvPr/>
        </p:nvSpPr>
        <p:spPr>
          <a:xfrm>
            <a:off x="5940000" y="1748160"/>
            <a:ext cx="2126880" cy="2928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Google Shape;113;p26"/>
          <p:cNvSpPr/>
          <p:nvPr/>
        </p:nvSpPr>
        <p:spPr>
          <a:xfrm>
            <a:off x="1073520" y="2075040"/>
            <a:ext cx="184500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Поле для текста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" name="Google Shape;114;p26"/>
          <p:cNvSpPr/>
          <p:nvPr/>
        </p:nvSpPr>
        <p:spPr>
          <a:xfrm>
            <a:off x="3530880" y="2075040"/>
            <a:ext cx="193788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Поле для текста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Google Shape;115;p26"/>
          <p:cNvSpPr/>
          <p:nvPr/>
        </p:nvSpPr>
        <p:spPr>
          <a:xfrm>
            <a:off x="6081120" y="2075040"/>
            <a:ext cx="193788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Поле для текста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95360" y="1494000"/>
            <a:ext cx="4422960" cy="125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0" name="Google Shape;71;p17" descr=""/>
          <p:cNvPicPr/>
          <p:nvPr/>
        </p:nvPicPr>
        <p:blipFill>
          <a:blip r:embed="rId3"/>
          <a:stretch/>
        </p:blipFill>
        <p:spPr>
          <a:xfrm>
            <a:off x="5283720" y="843120"/>
            <a:ext cx="3456360" cy="345636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4440" y="1793160"/>
            <a:ext cx="7934400" cy="155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01C3834-B385-4559-B590-860989EF590D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5" name="Google Shape;77;p19" descr=""/>
          <p:cNvPicPr/>
          <p:nvPr/>
        </p:nvPicPr>
        <p:blipFill>
          <a:blip r:embed="rId3"/>
          <a:stretch/>
        </p:blipFill>
        <p:spPr>
          <a:xfrm>
            <a:off x="922680" y="1821240"/>
            <a:ext cx="1641960" cy="754200"/>
          </a:xfrm>
          <a:prstGeom prst="rect">
            <a:avLst/>
          </a:prstGeom>
          <a:noFill/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56" name="Google Shape;78;p19" descr=""/>
          <p:cNvPicPr/>
          <p:nvPr/>
        </p:nvPicPr>
        <p:blipFill>
          <a:blip r:embed="rId4"/>
          <a:stretch/>
        </p:blipFill>
        <p:spPr>
          <a:xfrm>
            <a:off x="2768400" y="1821240"/>
            <a:ext cx="1641960" cy="754200"/>
          </a:xfrm>
          <a:prstGeom prst="rect">
            <a:avLst/>
          </a:prstGeom>
          <a:noFill/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57" name="Google Shape;79;p19" descr=""/>
          <p:cNvPicPr/>
          <p:nvPr/>
        </p:nvPicPr>
        <p:blipFill>
          <a:blip r:embed="rId5"/>
          <a:stretch/>
        </p:blipFill>
        <p:spPr>
          <a:xfrm>
            <a:off x="4527720" y="1821240"/>
            <a:ext cx="1641960" cy="754200"/>
          </a:xfrm>
          <a:prstGeom prst="rect">
            <a:avLst/>
          </a:prstGeom>
          <a:noFill/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58" name="Google Shape;80;p19" descr=""/>
          <p:cNvPicPr/>
          <p:nvPr/>
        </p:nvPicPr>
        <p:blipFill>
          <a:blip r:embed="rId6"/>
          <a:stretch/>
        </p:blipFill>
        <p:spPr>
          <a:xfrm>
            <a:off x="6347160" y="1821240"/>
            <a:ext cx="1641960" cy="754200"/>
          </a:xfrm>
          <a:prstGeom prst="rect">
            <a:avLst/>
          </a:prstGeom>
          <a:noFill/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sp>
        <p:nvSpPr>
          <p:cNvPr id="59" name="Google Shape;81;p19"/>
          <p:cNvSpPr/>
          <p:nvPr/>
        </p:nvSpPr>
        <p:spPr>
          <a:xfrm>
            <a:off x="1212840" y="1944720"/>
            <a:ext cx="1062000" cy="41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effectLst/>
                <a:uFillTx/>
                <a:latin typeface="Roboto"/>
                <a:ea typeface="Roboto"/>
              </a:rPr>
              <a:t>Этап 1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Google Shape;82;p19"/>
          <p:cNvSpPr/>
          <p:nvPr/>
        </p:nvSpPr>
        <p:spPr>
          <a:xfrm>
            <a:off x="3058560" y="1944720"/>
            <a:ext cx="1062000" cy="41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effectLst/>
                <a:uFillTx/>
                <a:latin typeface="Roboto"/>
                <a:ea typeface="Roboto"/>
              </a:rPr>
              <a:t>Этап 2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Google Shape;83;p19"/>
          <p:cNvSpPr/>
          <p:nvPr/>
        </p:nvSpPr>
        <p:spPr>
          <a:xfrm>
            <a:off x="4817880" y="1944720"/>
            <a:ext cx="1062000" cy="41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effectLst/>
                <a:uFillTx/>
                <a:latin typeface="Roboto"/>
                <a:ea typeface="Roboto"/>
              </a:rPr>
              <a:t>Этап 3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Google Shape;84;p19"/>
          <p:cNvSpPr/>
          <p:nvPr/>
        </p:nvSpPr>
        <p:spPr>
          <a:xfrm>
            <a:off x="6637320" y="1944720"/>
            <a:ext cx="1062000" cy="41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effectLst/>
                <a:uFillTx/>
                <a:latin typeface="Roboto"/>
                <a:ea typeface="Roboto"/>
              </a:rPr>
              <a:t>Этап 4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Google Shape;85;p19"/>
          <p:cNvSpPr/>
          <p:nvPr/>
        </p:nvSpPr>
        <p:spPr>
          <a:xfrm>
            <a:off x="982800" y="3241440"/>
            <a:ext cx="1522080" cy="10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Google Shape;86;p19"/>
          <p:cNvSpPr/>
          <p:nvPr/>
        </p:nvSpPr>
        <p:spPr>
          <a:xfrm>
            <a:off x="2828520" y="3241440"/>
            <a:ext cx="1522080" cy="10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5" name="Google Shape;87;p19"/>
          <p:cNvSpPr/>
          <p:nvPr/>
        </p:nvSpPr>
        <p:spPr>
          <a:xfrm>
            <a:off x="4587840" y="3241440"/>
            <a:ext cx="1522080" cy="10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" name="Google Shape;88;p19"/>
          <p:cNvSpPr/>
          <p:nvPr/>
        </p:nvSpPr>
        <p:spPr>
          <a:xfrm>
            <a:off x="6406920" y="3241440"/>
            <a:ext cx="1522080" cy="10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8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68" name="Google Shape;91;p20"/>
          <p:cNvGraphicFramePr/>
          <p:nvPr/>
        </p:nvGraphicFramePr>
        <p:xfrm>
          <a:off x="655560" y="1745640"/>
          <a:ext cx="8209800" cy="1494720"/>
        </p:xfrm>
        <a:graphic>
          <a:graphicData uri="http://schemas.openxmlformats.org/drawingml/2006/table">
            <a:tbl>
              <a:tblPr/>
              <a:tblGrid>
                <a:gridCol w="3800160"/>
                <a:gridCol w="4410000"/>
              </a:tblGrid>
              <a:tr h="47880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001"/>
                        </a:spcAft>
                        <a:tabLst>
                          <a:tab algn="l" pos="0"/>
                        </a:tabLst>
                      </a:pPr>
                      <a:r>
                        <a:rPr b="1" lang="ru" sz="17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1. Описание эксперимента</a:t>
                      </a:r>
                      <a:r>
                        <a:rPr b="1" lang="ru" sz="17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 </a:t>
                      </a:r>
                      <a:endParaRPr b="0" lang="ru-RU" sz="17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001"/>
                        </a:spcAft>
                        <a:tabLst>
                          <a:tab algn="l" pos="0"/>
                        </a:tabLst>
                      </a:pPr>
                      <a:r>
                        <a:rPr b="1" lang="ru" sz="17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2. Технические детали</a:t>
                      </a:r>
                      <a:endParaRPr b="0" lang="ru-RU" sz="17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1015920">
                <a:tc>
                  <a:txBody>
                    <a:bodyPr lIns="91080" rIns="91080" anchor="t">
                      <a:noAutofit/>
                    </a:bodyPr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   Гипотеза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   Целевая аудитория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   Ожидаемый результат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 marL="457200" indent="-31752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7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Реализация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 Настройки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 Метрики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0400" y="1994400"/>
            <a:ext cx="7934400" cy="73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79707CD-71B3-4D82-88EB-16E6515871D2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sldNum" idx="10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CA57EAC-6592-458B-B09D-8550ABEF8AA4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978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978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Google Shape;129;p31"/>
          <p:cNvSpPr/>
          <p:nvPr/>
        </p:nvSpPr>
        <p:spPr>
          <a:xfrm>
            <a:off x="606240" y="1441080"/>
            <a:ext cx="7937640" cy="356400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_3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080" cy="4089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Google Shape;58;p14"/>
          <p:cNvSpPr/>
          <p:nvPr/>
        </p:nvSpPr>
        <p:spPr>
          <a:xfrm>
            <a:off x="606240" y="2144160"/>
            <a:ext cx="7937640" cy="246348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Google Shape;135;p33"/>
          <p:cNvSpPr/>
          <p:nvPr/>
        </p:nvSpPr>
        <p:spPr>
          <a:xfrm>
            <a:off x="590400" y="1365120"/>
            <a:ext cx="7987320" cy="341136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Google Shape;140;p34"/>
          <p:cNvSpPr/>
          <p:nvPr/>
        </p:nvSpPr>
        <p:spPr>
          <a:xfrm>
            <a:off x="606240" y="2144160"/>
            <a:ext cx="7937640" cy="246348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" name="Google Shape;62;p15"/>
          <p:cNvSpPr/>
          <p:nvPr/>
        </p:nvSpPr>
        <p:spPr>
          <a:xfrm>
            <a:off x="362160" y="1384200"/>
            <a:ext cx="4747680" cy="339228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10;p2" descr=""/>
          <p:cNvPicPr/>
          <p:nvPr/>
        </p:nvPicPr>
        <p:blipFill>
          <a:blip r:embed="rId3"/>
          <a:srcRect l="98" t="0" r="98" b="0"/>
          <a:stretch/>
        </p:blipFill>
        <p:spPr>
          <a:xfrm>
            <a:off x="-18000" y="-10080"/>
            <a:ext cx="9193680" cy="518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944640" y="1769040"/>
            <a:ext cx="7378560" cy="2374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5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0400" y="1784880"/>
            <a:ext cx="7934400" cy="1144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829F294-F079-49A6-8F4E-E63813498F7F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5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0400" y="1426320"/>
            <a:ext cx="8519400" cy="3415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0BEAB06-4D62-42A0-9615-878F9A63D748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3CEFE83-1264-4B0C-BF62-87543FF2C583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title"/>
          </p:nvPr>
        </p:nvSpPr>
        <p:spPr>
          <a:xfrm>
            <a:off x="500400" y="821160"/>
            <a:ext cx="8519400" cy="198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520" cy="2982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6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8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8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1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6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slideLayout" Target="../slideLayouts/slideLayout1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8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146;p35" descr=""/>
          <p:cNvPicPr/>
          <p:nvPr/>
        </p:nvPicPr>
        <p:blipFill>
          <a:blip r:embed="rId1"/>
          <a:srcRect l="18591" t="0" r="18584" b="0"/>
          <a:stretch/>
        </p:blipFill>
        <p:spPr>
          <a:xfrm>
            <a:off x="-82800" y="-3216960"/>
            <a:ext cx="9407520" cy="8359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" name="Google Shape;147;p35"/>
          <p:cNvSpPr/>
          <p:nvPr/>
        </p:nvSpPr>
        <p:spPr>
          <a:xfrm>
            <a:off x="119880" y="720000"/>
            <a:ext cx="9023400" cy="106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ru" sz="24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Приложение на Vue 3 с использованием Quasar Framework, GraphQL+PostgreSQL и тестированием</a:t>
            </a:r>
            <a:r>
              <a:rPr b="1" lang="ru" sz="40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 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0" name="Google Shape;148;p35" descr=""/>
          <p:cNvPicPr/>
          <p:nvPr/>
        </p:nvPicPr>
        <p:blipFill>
          <a:blip r:embed="rId2"/>
          <a:stretch/>
        </p:blipFill>
        <p:spPr>
          <a:xfrm>
            <a:off x="7913880" y="268920"/>
            <a:ext cx="821160" cy="283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1" name="Google Shape;149;p35"/>
          <p:cNvSpPr/>
          <p:nvPr/>
        </p:nvSpPr>
        <p:spPr>
          <a:xfrm>
            <a:off x="629640" y="4138200"/>
            <a:ext cx="2919600" cy="42552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2" name="Google Shape;150;p35"/>
          <p:cNvSpPr/>
          <p:nvPr/>
        </p:nvSpPr>
        <p:spPr>
          <a:xfrm>
            <a:off x="885960" y="4127400"/>
            <a:ext cx="2406600" cy="44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ru" sz="1900" strike="noStrike" u="none">
                <a:solidFill>
                  <a:srgbClr val="ffffff"/>
                </a:solidFill>
                <a:effectLst/>
                <a:uFillTx/>
                <a:latin typeface="Roboto Medium"/>
                <a:ea typeface="Roboto Medium"/>
              </a:rPr>
              <a:t>Vue.js разработчик </a:t>
            </a:r>
            <a:endParaRPr b="0" lang="ru-RU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3" name="Google Shape;151;p35" descr=""/>
          <p:cNvPicPr/>
          <p:nvPr/>
        </p:nvPicPr>
        <p:blipFill>
          <a:blip r:embed="rId3"/>
          <a:stretch/>
        </p:blipFill>
        <p:spPr>
          <a:xfrm>
            <a:off x="7409880" y="3083760"/>
            <a:ext cx="1547280" cy="1668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180000" y="142200"/>
            <a:ext cx="8853120" cy="4717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180000" y="132840"/>
            <a:ext cx="8677440" cy="4633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"/>
          <p:cNvSpPr txBox="1"/>
          <p:nvPr/>
        </p:nvSpPr>
        <p:spPr>
          <a:xfrm>
            <a:off x="1604520" y="1453320"/>
            <a:ext cx="530172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https://github.com/maumyskov241/otus2025.08-db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"/>
          <p:cNvSpPr txBox="1"/>
          <p:nvPr/>
        </p:nvSpPr>
        <p:spPr>
          <a:xfrm>
            <a:off x="1620000" y="1980000"/>
            <a:ext cx="5543280" cy="3466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https://github.com/maumyskov241/otus2025.08-code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Выводы</a:t>
            </a:r>
            <a:endParaRPr b="0" lang="ru-RU" sz="3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35" name="Google Shape;213;p42"/>
          <p:cNvGraphicFramePr/>
          <p:nvPr/>
        </p:nvGraphicFramePr>
        <p:xfrm>
          <a:off x="952560" y="1620000"/>
          <a:ext cx="7687080" cy="2700000"/>
        </p:xfrm>
        <a:graphic>
          <a:graphicData uri="http://schemas.openxmlformats.org/drawingml/2006/table">
            <a:tbl>
              <a:tblPr/>
              <a:tblGrid>
                <a:gridCol w="496800"/>
                <a:gridCol w="7190640"/>
              </a:tblGrid>
              <a:tr h="67536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1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ru-RU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Не удалось</a:t>
                      </a:r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: Nuxt, </a:t>
                      </a:r>
                      <a:r>
                        <a:rPr b="0" lang="ru-RU" sz="1800" strike="noStrike" u="none">
                          <a:solidFill>
                            <a:srgbClr val="ff4000"/>
                          </a:solidFill>
                          <a:effectLst/>
                          <a:uFillTx/>
                          <a:latin typeface="Arial"/>
                        </a:rPr>
                        <a:t>Subscriptions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150840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2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ru-RU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Удалось</a:t>
                      </a:r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: 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Cвязка списка с фильтрацией с сохранением состояния.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Подружить vee-validate и компоненты Quasar.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Тестирование.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51624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3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ru-RU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Трудности</a:t>
                      </a:r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: CORS, проксирование на сервер PostGraphile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36" name="Google Shape;313;p 1" descr=""/>
          <p:cNvPicPr/>
          <p:nvPr/>
        </p:nvPicPr>
        <p:blipFill>
          <a:blip r:embed="rId1"/>
          <a:stretch/>
        </p:blipFill>
        <p:spPr>
          <a:xfrm>
            <a:off x="8100000" y="1724400"/>
            <a:ext cx="507240" cy="507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7" name="Google Shape;316;p 1" descr=""/>
          <p:cNvPicPr/>
          <p:nvPr/>
        </p:nvPicPr>
        <p:blipFill>
          <a:blip r:embed="rId2"/>
          <a:stretch/>
        </p:blipFill>
        <p:spPr>
          <a:xfrm>
            <a:off x="8100000" y="2772000"/>
            <a:ext cx="507240" cy="507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8" name="Google Shape;314;p 1" descr=""/>
          <p:cNvPicPr/>
          <p:nvPr/>
        </p:nvPicPr>
        <p:blipFill>
          <a:blip r:embed="rId3"/>
          <a:stretch/>
        </p:blipFill>
        <p:spPr>
          <a:xfrm>
            <a:off x="8100000" y="3816000"/>
            <a:ext cx="507240" cy="507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221;p43" descr=""/>
          <p:cNvPicPr/>
          <p:nvPr/>
        </p:nvPicPr>
        <p:blipFill>
          <a:blip r:embed="rId1"/>
          <a:stretch/>
        </p:blipFill>
        <p:spPr>
          <a:xfrm>
            <a:off x="0" y="0"/>
            <a:ext cx="9214920" cy="5142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0" name="Google Shape;222;p43"/>
          <p:cNvSpPr/>
          <p:nvPr/>
        </p:nvSpPr>
        <p:spPr>
          <a:xfrm>
            <a:off x="387000" y="1844640"/>
            <a:ext cx="7583400" cy="74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ru" sz="40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Вопросы и рекомендации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Google Shape;223;p43"/>
          <p:cNvSpPr/>
          <p:nvPr/>
        </p:nvSpPr>
        <p:spPr>
          <a:xfrm>
            <a:off x="1214640" y="3061800"/>
            <a:ext cx="1926360" cy="41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trike="noStrike" u="none">
                <a:solidFill>
                  <a:srgbClr val="ffffff"/>
                </a:solidFill>
                <a:effectLst/>
                <a:uFillTx/>
                <a:latin typeface="Roboto"/>
                <a:ea typeface="Roboto"/>
              </a:rPr>
              <a:t>если есть вопросы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Google Shape;224;p43"/>
          <p:cNvSpPr/>
          <p:nvPr/>
        </p:nvSpPr>
        <p:spPr>
          <a:xfrm>
            <a:off x="4934880" y="3061800"/>
            <a:ext cx="2144880" cy="416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trike="noStrike" u="none">
                <a:solidFill>
                  <a:srgbClr val="ffffff"/>
                </a:solidFill>
                <a:effectLst/>
                <a:uFillTx/>
                <a:latin typeface="Roboto"/>
                <a:ea typeface="Roboto"/>
              </a:rPr>
              <a:t>если вопросов нет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Google Shape;225;p43"/>
          <p:cNvSpPr/>
          <p:nvPr/>
        </p:nvSpPr>
        <p:spPr>
          <a:xfrm>
            <a:off x="722880" y="2846520"/>
            <a:ext cx="490680" cy="84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4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+</a:t>
            </a:r>
            <a:endParaRPr b="0" lang="ru-RU" sz="4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Google Shape;226;p43"/>
          <p:cNvSpPr/>
          <p:nvPr/>
        </p:nvSpPr>
        <p:spPr>
          <a:xfrm>
            <a:off x="4443480" y="2846520"/>
            <a:ext cx="490680" cy="847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4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– </a:t>
            </a:r>
            <a:endParaRPr b="0" lang="ru-RU" sz="4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234;p44" descr=""/>
          <p:cNvPicPr/>
          <p:nvPr/>
        </p:nvPicPr>
        <p:blipFill>
          <a:blip r:embed="rId1"/>
          <a:stretch/>
        </p:blipFill>
        <p:spPr>
          <a:xfrm>
            <a:off x="0" y="0"/>
            <a:ext cx="9214920" cy="5142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28920" y="1932480"/>
            <a:ext cx="7293960" cy="195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50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Спасибо за внимание!</a:t>
            </a:r>
            <a:endParaRPr b="0" lang="ru-RU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7" name="Google Shape;236;p44" descr=""/>
          <p:cNvPicPr/>
          <p:nvPr/>
        </p:nvPicPr>
        <p:blipFill>
          <a:blip r:embed="rId2"/>
          <a:stretch/>
        </p:blipFill>
        <p:spPr>
          <a:xfrm>
            <a:off x="6727320" y="231840"/>
            <a:ext cx="2269800" cy="3041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241;p45" descr=""/>
          <p:cNvPicPr/>
          <p:nvPr/>
        </p:nvPicPr>
        <p:blipFill>
          <a:blip r:embed="rId1"/>
          <a:stretch/>
        </p:blipFill>
        <p:spPr>
          <a:xfrm>
            <a:off x="0" y="0"/>
            <a:ext cx="9142920" cy="5142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44120" y="1414800"/>
            <a:ext cx="7934400" cy="1416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Меня хорошо видно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&amp; слышно?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5" name="Google Shape;157;p36" descr=""/>
          <p:cNvPicPr/>
          <p:nvPr/>
        </p:nvPicPr>
        <p:blipFill>
          <a:blip r:embed="rId1"/>
          <a:stretch/>
        </p:blipFill>
        <p:spPr>
          <a:xfrm>
            <a:off x="1544040" y="3841200"/>
            <a:ext cx="544680" cy="544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6" name="Google Shape;158;p36" descr=""/>
          <p:cNvPicPr/>
          <p:nvPr/>
        </p:nvPicPr>
        <p:blipFill>
          <a:blip r:embed="rId2"/>
          <a:stretch/>
        </p:blipFill>
        <p:spPr>
          <a:xfrm>
            <a:off x="825480" y="3890880"/>
            <a:ext cx="536040" cy="5360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0400" y="313560"/>
            <a:ext cx="8519400" cy="1840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Защита проекта</a:t>
            </a:r>
            <a:br>
              <a:rPr sz="3000"/>
            </a:br>
            <a:br>
              <a:rPr sz="3000"/>
            </a:b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Тема: Приложение на Vue 3 с использованием Quasar Framework, GraphQL+PostgreSQL и тестированием</a:t>
            </a:r>
            <a:r>
              <a:rPr b="1" lang="ru" sz="30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 </a:t>
            </a:r>
            <a:br>
              <a:rPr sz="3000"/>
            </a:br>
            <a:br>
              <a:rPr sz="3200"/>
            </a:br>
            <a:br>
              <a:rPr sz="3000"/>
            </a:b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Google Shape;165;p37"/>
          <p:cNvSpPr/>
          <p:nvPr/>
        </p:nvSpPr>
        <p:spPr>
          <a:xfrm>
            <a:off x="3899520" y="2336400"/>
            <a:ext cx="3700800" cy="374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ru" sz="2300" strike="noStrike" u="none">
                <a:solidFill>
                  <a:srgbClr val="3f299a"/>
                </a:solidFill>
                <a:effectLst/>
                <a:uFillTx/>
                <a:latin typeface="Roboto"/>
                <a:ea typeface="Roboto"/>
              </a:rPr>
              <a:t>Умысков Михаил</a:t>
            </a:r>
            <a:endParaRPr b="0" lang="ru-RU" sz="2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Google Shape;166;p37"/>
          <p:cNvSpPr/>
          <p:nvPr/>
        </p:nvSpPr>
        <p:spPr>
          <a:xfrm>
            <a:off x="3899520" y="2893320"/>
            <a:ext cx="319212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ru" sz="1300" strike="noStrike" u="none">
                <a:solidFill>
                  <a:srgbClr val="000000"/>
                </a:solidFill>
                <a:effectLst/>
                <a:uFillTx/>
                <a:latin typeface="Roboto Medium"/>
                <a:ea typeface="Roboto Medium"/>
              </a:rPr>
              <a:t>Web разработчик, Ростелеком</a:t>
            </a:r>
            <a:endParaRPr b="0" lang="ru-RU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rcRect l="740780" t="70782" r="1552502" b="2222655"/>
          <a:stretch/>
        </p:blipFill>
        <p:spPr>
          <a:xfrm>
            <a:off x="1440000" y="2340000"/>
            <a:ext cx="1799280" cy="179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1" name="" descr=""/>
          <p:cNvPicPr/>
          <p:nvPr/>
        </p:nvPicPr>
        <p:blipFill>
          <a:blip r:embed="rId2"/>
          <a:stretch/>
        </p:blipFill>
        <p:spPr>
          <a:xfrm>
            <a:off x="1141920" y="2180160"/>
            <a:ext cx="2135160" cy="2135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38560" y="348840"/>
            <a:ext cx="8519400" cy="66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1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План защиты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Google Shape;172;p38"/>
          <p:cNvSpPr/>
          <p:nvPr/>
        </p:nvSpPr>
        <p:spPr>
          <a:xfrm>
            <a:off x="1137960" y="1491480"/>
            <a:ext cx="3384000" cy="3751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Цель и задачи проекта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Google Shape;173;p38"/>
          <p:cNvSpPr/>
          <p:nvPr/>
        </p:nvSpPr>
        <p:spPr>
          <a:xfrm>
            <a:off x="1137960" y="2071440"/>
            <a:ext cx="3384000" cy="3751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Какие технологии использовались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Google Shape;174;p38"/>
          <p:cNvSpPr/>
          <p:nvPr/>
        </p:nvSpPr>
        <p:spPr>
          <a:xfrm>
            <a:off x="1137960" y="2651760"/>
            <a:ext cx="3384000" cy="3751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Что получилось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Google Shape;175;p38"/>
          <p:cNvSpPr/>
          <p:nvPr/>
        </p:nvSpPr>
        <p:spPr>
          <a:xfrm>
            <a:off x="1137960" y="3246120"/>
            <a:ext cx="3384000" cy="3751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Выводы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07" name="Google Shape;176;p38"/>
          <p:cNvCxnSpPr>
            <a:stCxn id="103" idx="1"/>
            <a:endCxn id="104" idx="1"/>
          </p:cNvCxnSpPr>
          <p:nvPr/>
        </p:nvCxnSpPr>
        <p:spPr>
          <a:xfrm>
            <a:off x="1137960" y="1679040"/>
            <a:ext cx="360" cy="580320"/>
          </a:xfrm>
          <a:prstGeom prst="bentConnector3">
            <a:avLst>
              <a:gd name="adj1" fmla="val 662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cxnSp>
        <p:nvCxnSpPr>
          <p:cNvPr id="108" name="Google Shape;177;p38"/>
          <p:cNvCxnSpPr>
            <a:stCxn id="104" idx="1"/>
            <a:endCxn id="105" idx="1"/>
          </p:cNvCxnSpPr>
          <p:nvPr/>
        </p:nvCxnSpPr>
        <p:spPr>
          <a:xfrm>
            <a:off x="1137960" y="2259000"/>
            <a:ext cx="360" cy="580680"/>
          </a:xfrm>
          <a:prstGeom prst="bentConnector3">
            <a:avLst>
              <a:gd name="adj1" fmla="val 662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cxnSp>
        <p:nvCxnSpPr>
          <p:cNvPr id="109" name="Google Shape;178;p38"/>
          <p:cNvCxnSpPr>
            <a:stCxn id="105" idx="1"/>
            <a:endCxn id="106" idx="1"/>
          </p:cNvCxnSpPr>
          <p:nvPr/>
        </p:nvCxnSpPr>
        <p:spPr>
          <a:xfrm>
            <a:off x="1137960" y="2839320"/>
            <a:ext cx="360" cy="594720"/>
          </a:xfrm>
          <a:prstGeom prst="bentConnector3">
            <a:avLst>
              <a:gd name="adj1" fmla="val 662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cxnSp>
        <p:nvCxnSpPr>
          <p:cNvPr id="110" name="Google Shape;179;p38"/>
          <p:cNvCxnSpPr>
            <a:stCxn id="106" idx="1"/>
            <a:endCxn id="111" idx="1"/>
          </p:cNvCxnSpPr>
          <p:nvPr/>
        </p:nvCxnSpPr>
        <p:spPr>
          <a:xfrm>
            <a:off x="1137960" y="3433680"/>
            <a:ext cx="360" cy="527040"/>
          </a:xfrm>
          <a:prstGeom prst="bentConnector3">
            <a:avLst>
              <a:gd name="adj1" fmla="val 662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sp>
        <p:nvSpPr>
          <p:cNvPr id="111" name="Google Shape;180;p38"/>
          <p:cNvSpPr/>
          <p:nvPr/>
        </p:nvSpPr>
        <p:spPr>
          <a:xfrm>
            <a:off x="1137960" y="3772800"/>
            <a:ext cx="3384000" cy="3751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Вопросы и рекомендации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85;p39"/>
          <p:cNvSpPr/>
          <p:nvPr/>
        </p:nvSpPr>
        <p:spPr>
          <a:xfrm>
            <a:off x="560520" y="324720"/>
            <a:ext cx="8519400" cy="130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Цель и задачи проекта</a:t>
            </a: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13" name="Google Shape;186;p39"/>
          <p:cNvGraphicFramePr/>
          <p:nvPr/>
        </p:nvGraphicFramePr>
        <p:xfrm>
          <a:off x="952560" y="2382120"/>
          <a:ext cx="7238160" cy="190440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1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Список с фильтрацией 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2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Формы, элементы, валидация, взаимосвязанность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3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Pinia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4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Тестирование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...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4" name="Google Shape;187;p39"/>
          <p:cNvSpPr/>
          <p:nvPr/>
        </p:nvSpPr>
        <p:spPr>
          <a:xfrm>
            <a:off x="900000" y="1386360"/>
            <a:ext cx="7199280" cy="6609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trike="noStrike" u="none">
                <a:solidFill>
                  <a:schemeClr val="dk1"/>
                </a:solidFill>
                <a:effectLst/>
                <a:uFillTx/>
                <a:latin typeface="Roboto Medium"/>
                <a:ea typeface="Roboto Medium"/>
              </a:rPr>
              <a:t>Цель проекта: прокачать скилы, изучить элементы Vue для применения на работе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400" cy="109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Какие технологии использовались</a:t>
            </a: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1800000" y="1080000"/>
            <a:ext cx="2161440" cy="161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4981680" y="1148400"/>
            <a:ext cx="2937600" cy="1190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8" name="" descr=""/>
          <p:cNvPicPr/>
          <p:nvPr/>
        </p:nvPicPr>
        <p:blipFill>
          <a:blip r:embed="rId3"/>
          <a:srcRect l="0" t="20076" r="30106" b="36189"/>
          <a:stretch/>
        </p:blipFill>
        <p:spPr>
          <a:xfrm>
            <a:off x="1800000" y="2842920"/>
            <a:ext cx="2174760" cy="936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9" name="" descr=""/>
          <p:cNvPicPr/>
          <p:nvPr/>
        </p:nvPicPr>
        <p:blipFill>
          <a:blip r:embed="rId4"/>
          <a:stretch/>
        </p:blipFill>
        <p:spPr>
          <a:xfrm>
            <a:off x="4824360" y="2880000"/>
            <a:ext cx="2734920" cy="89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0" name="" descr=""/>
          <p:cNvPicPr/>
          <p:nvPr/>
        </p:nvPicPr>
        <p:blipFill>
          <a:blip r:embed="rId5"/>
          <a:stretch/>
        </p:blipFill>
        <p:spPr>
          <a:xfrm>
            <a:off x="1793880" y="4122720"/>
            <a:ext cx="2705400" cy="539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1" name="" descr=""/>
          <p:cNvPicPr/>
          <p:nvPr/>
        </p:nvPicPr>
        <p:blipFill>
          <a:blip r:embed="rId6"/>
          <a:srcRect l="25194" t="11257" r="24400" b="10008"/>
          <a:stretch/>
        </p:blipFill>
        <p:spPr>
          <a:xfrm>
            <a:off x="5940000" y="3420720"/>
            <a:ext cx="1438920" cy="1258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40000" y="330840"/>
            <a:ext cx="8479800" cy="568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Что получилось</a:t>
            </a:r>
            <a:br>
              <a:rPr sz="3000"/>
            </a:br>
            <a:br>
              <a:rPr sz="3000"/>
            </a:br>
            <a:br>
              <a:rPr sz="3000"/>
            </a:b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936000" y="3060000"/>
            <a:ext cx="8005680" cy="2021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4" name=""/>
          <p:cNvSpPr/>
          <p:nvPr/>
        </p:nvSpPr>
        <p:spPr>
          <a:xfrm>
            <a:off x="936000" y="2700000"/>
            <a:ext cx="347688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Данные на стороне PostgreSQL 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923760" y="920520"/>
            <a:ext cx="347688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Стартуем сервер с PostGraphile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1008000" y="1266120"/>
            <a:ext cx="5651640" cy="1253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"/>
          <p:cNvSpPr/>
          <p:nvPr/>
        </p:nvSpPr>
        <p:spPr>
          <a:xfrm>
            <a:off x="927360" y="58320"/>
            <a:ext cx="3514320" cy="360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PostGraphile web интерфейс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1059120" y="360000"/>
            <a:ext cx="7760520" cy="467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180000" y="124200"/>
            <a:ext cx="8821080" cy="4735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</TotalTime>
  <Application>PPT_PPTX_Editor/25.2.1.2.0$Windows_X86_64 LibreOffice_project/58af810e8b829847e901ba487452a406fab3370b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2025-08-28T19:36:21Z</dcterms:modified>
  <cp:revision>12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